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Fors Display" charset="1" panose="020B0003080001020000"/>
      <p:regular r:id="rId10"/>
    </p:embeddedFont>
    <p:embeddedFont>
      <p:font typeface="TT Fors Display Bold" charset="1" panose="020B0003080001020000"/>
      <p:regular r:id="rId11"/>
    </p:embeddedFont>
    <p:embeddedFont>
      <p:font typeface="TT Fors Display Italics" charset="1" panose="020B0003080001020000"/>
      <p:regular r:id="rId12"/>
    </p:embeddedFont>
    <p:embeddedFont>
      <p:font typeface="TT Fors Display Bold Italics" charset="1" panose="020B000308000102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TT Corals" charset="1" panose="02000506040000020003"/>
      <p:regular r:id="rId20"/>
    </p:embeddedFont>
    <p:embeddedFont>
      <p:font typeface="TT Corals Bold" charset="1" panose="02000806030000020003"/>
      <p:regular r:id="rId21"/>
    </p:embeddedFont>
    <p:embeddedFont>
      <p:font typeface="TT Corals Italics" charset="1" panose="02000506000000090003"/>
      <p:regular r:id="rId22"/>
    </p:embeddedFont>
    <p:embeddedFont>
      <p:font typeface="TT Corals Bold Italics" charset="1" panose="02000806000000090003"/>
      <p:regular r:id="rId23"/>
    </p:embeddedFont>
    <p:embeddedFont>
      <p:font typeface="TT Corals Thin" charset="1" panose="02000506020000020003"/>
      <p:regular r:id="rId24"/>
    </p:embeddedFont>
    <p:embeddedFont>
      <p:font typeface="TT Corals Thin Italics" charset="1" panose="02000506000000090003"/>
      <p:regular r:id="rId25"/>
    </p:embeddedFont>
    <p:embeddedFont>
      <p:font typeface="TT Corals Heavy" charset="1" panose="02000903030000020004"/>
      <p:regular r:id="rId26"/>
    </p:embeddedFont>
    <p:embeddedFont>
      <p:font typeface="TT Corals Heavy Italics" charset="1" panose="0200090300000009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66" r="0" b="-4666"/>
            </a:stretch>
          </a:blipFill>
        </p:spPr>
      </p:sp>
      <p:sp>
        <p:nvSpPr>
          <p:cNvPr name="Freeform 3" id="3"/>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3"/>
            <a:stretch>
              <a:fillRect l="0" t="0" r="0" b="0"/>
            </a:stretch>
          </a:blipFill>
        </p:spPr>
      </p:sp>
      <p:sp>
        <p:nvSpPr>
          <p:cNvPr name="TextBox 4" id="4"/>
          <p:cNvSpPr txBox="true"/>
          <p:nvPr/>
        </p:nvSpPr>
        <p:spPr>
          <a:xfrm rot="0">
            <a:off x="2203227" y="847725"/>
            <a:ext cx="14227144" cy="4943462"/>
          </a:xfrm>
          <a:prstGeom prst="rect">
            <a:avLst/>
          </a:prstGeom>
        </p:spPr>
        <p:txBody>
          <a:bodyPr anchor="t" rtlCol="false" tIns="0" lIns="0" bIns="0" rIns="0">
            <a:spAutoFit/>
          </a:bodyPr>
          <a:lstStyle/>
          <a:p>
            <a:pPr algn="ctr">
              <a:lnSpc>
                <a:spcPts val="13125"/>
              </a:lnSpc>
            </a:pPr>
            <a:r>
              <a:rPr lang="en-US" sz="9375" spc="2165">
                <a:solidFill>
                  <a:srgbClr val="000000"/>
                </a:solidFill>
                <a:latin typeface="TT Fors Display"/>
              </a:rPr>
              <a:t>SHRI RAM JANMBHOOMI</a:t>
            </a:r>
          </a:p>
          <a:p>
            <a:pPr algn="ctr">
              <a:lnSpc>
                <a:spcPts val="13125"/>
              </a:lnSpc>
              <a:spcBef>
                <a:spcPct val="0"/>
              </a:spcBef>
            </a:pPr>
            <a:r>
              <a:rPr lang="en-US" sz="9375" spc="2165">
                <a:solidFill>
                  <a:srgbClr val="000000"/>
                </a:solidFill>
                <a:latin typeface="TT Fors Display"/>
              </a:rPr>
              <a:t>AYODHYA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14675" y="1447930"/>
            <a:ext cx="15192157" cy="7141845"/>
          </a:xfrm>
          <a:prstGeom prst="rect">
            <a:avLst/>
          </a:prstGeom>
        </p:spPr>
        <p:txBody>
          <a:bodyPr anchor="t" rtlCol="false" tIns="0" lIns="0" bIns="0" rIns="0">
            <a:spAutoFit/>
          </a:bodyPr>
          <a:lstStyle/>
          <a:p>
            <a:pPr algn="ctr">
              <a:lnSpc>
                <a:spcPts val="6240"/>
              </a:lnSpc>
            </a:pPr>
            <a:r>
              <a:rPr lang="en-US" sz="6000" spc="1386">
                <a:solidFill>
                  <a:srgbClr val="000000"/>
                </a:solidFill>
                <a:latin typeface="Canva Sans"/>
              </a:rPr>
              <a:t>NAME:LEEPY SHAH</a:t>
            </a:r>
          </a:p>
          <a:p>
            <a:pPr algn="ctr">
              <a:lnSpc>
                <a:spcPts val="6240"/>
              </a:lnSpc>
            </a:pPr>
          </a:p>
          <a:p>
            <a:pPr algn="ctr">
              <a:lnSpc>
                <a:spcPts val="6240"/>
              </a:lnSpc>
            </a:pPr>
            <a:r>
              <a:rPr lang="en-US" sz="6000" spc="1386">
                <a:solidFill>
                  <a:srgbClr val="000000"/>
                </a:solidFill>
                <a:latin typeface="Canva Sans"/>
              </a:rPr>
              <a:t>ENROLL NO:22002170110167</a:t>
            </a:r>
          </a:p>
          <a:p>
            <a:pPr algn="ctr">
              <a:lnSpc>
                <a:spcPts val="6240"/>
              </a:lnSpc>
            </a:pPr>
          </a:p>
          <a:p>
            <a:pPr algn="ctr">
              <a:lnSpc>
                <a:spcPts val="6240"/>
              </a:lnSpc>
            </a:pPr>
            <a:r>
              <a:rPr lang="en-US" sz="6000" spc="1386">
                <a:solidFill>
                  <a:srgbClr val="000000"/>
                </a:solidFill>
                <a:latin typeface="Canva Sans"/>
              </a:rPr>
              <a:t>ROLL NO:114</a:t>
            </a:r>
          </a:p>
          <a:p>
            <a:pPr algn="ctr">
              <a:lnSpc>
                <a:spcPts val="6240"/>
              </a:lnSpc>
            </a:pPr>
          </a:p>
          <a:p>
            <a:pPr algn="ctr">
              <a:lnSpc>
                <a:spcPts val="6240"/>
              </a:lnSpc>
            </a:pPr>
            <a:r>
              <a:rPr lang="en-US" sz="6000" spc="1386">
                <a:solidFill>
                  <a:srgbClr val="000000"/>
                </a:solidFill>
                <a:latin typeface="Canva Sans"/>
              </a:rPr>
              <a:t>BATCH:A4</a:t>
            </a:r>
          </a:p>
          <a:p>
            <a:pPr algn="ctr">
              <a:lnSpc>
                <a:spcPts val="6240"/>
              </a:lnSpc>
            </a:pPr>
          </a:p>
          <a:p>
            <a:pPr algn="ctr">
              <a:lnSpc>
                <a:spcPts val="6240"/>
              </a:lnSpc>
            </a:pPr>
            <a:r>
              <a:rPr lang="en-US" sz="6000" spc="1386">
                <a:solidFill>
                  <a:srgbClr val="000000"/>
                </a:solidFill>
                <a:latin typeface="Canva Sans"/>
              </a:rPr>
              <a:t>BRANCH:CE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61367" y="82580"/>
            <a:ext cx="10459711" cy="10121839"/>
          </a:xfrm>
          <a:custGeom>
            <a:avLst/>
            <a:gdLst/>
            <a:ahLst/>
            <a:cxnLst/>
            <a:rect r="r" b="b" t="t" l="l"/>
            <a:pathLst>
              <a:path h="10121839" w="10459711">
                <a:moveTo>
                  <a:pt x="0" y="0"/>
                </a:moveTo>
                <a:lnTo>
                  <a:pt x="10459711" y="0"/>
                </a:lnTo>
                <a:lnTo>
                  <a:pt x="10459711" y="10121840"/>
                </a:lnTo>
                <a:lnTo>
                  <a:pt x="0" y="10121840"/>
                </a:lnTo>
                <a:lnTo>
                  <a:pt x="0" y="0"/>
                </a:lnTo>
                <a:close/>
              </a:path>
            </a:pathLst>
          </a:custGeom>
          <a:blipFill>
            <a:blip r:embed="rId3"/>
            <a:stretch>
              <a:fillRect l="-30833" t="-2123" r="-44009" b="0"/>
            </a:stretch>
          </a:blipFill>
        </p:spPr>
      </p:sp>
      <p:sp>
        <p:nvSpPr>
          <p:cNvPr name="TextBox 4" id="4"/>
          <p:cNvSpPr txBox="true"/>
          <p:nvPr/>
        </p:nvSpPr>
        <p:spPr>
          <a:xfrm rot="0">
            <a:off x="5047531" y="206405"/>
            <a:ext cx="13347534" cy="1042239"/>
          </a:xfrm>
          <a:prstGeom prst="rect">
            <a:avLst/>
          </a:prstGeom>
        </p:spPr>
        <p:txBody>
          <a:bodyPr anchor="t" rtlCol="false" tIns="0" lIns="0" bIns="0" rIns="0">
            <a:spAutoFit/>
          </a:bodyPr>
          <a:lstStyle/>
          <a:p>
            <a:pPr algn="ctr">
              <a:lnSpc>
                <a:spcPts val="8005"/>
              </a:lnSpc>
            </a:pPr>
            <a:r>
              <a:rPr lang="en-US" sz="7697" spc="1778">
                <a:solidFill>
                  <a:srgbClr val="000000"/>
                </a:solidFill>
                <a:latin typeface="TT Corals"/>
              </a:rPr>
              <a:t>TABLE CONENT</a:t>
            </a:r>
          </a:p>
        </p:txBody>
      </p:sp>
      <p:sp>
        <p:nvSpPr>
          <p:cNvPr name="TextBox 5" id="5"/>
          <p:cNvSpPr txBox="true"/>
          <p:nvPr/>
        </p:nvSpPr>
        <p:spPr>
          <a:xfrm rot="0">
            <a:off x="9519477" y="1968417"/>
            <a:ext cx="5746195"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1.INRODUCTION</a:t>
            </a:r>
          </a:p>
        </p:txBody>
      </p:sp>
      <p:sp>
        <p:nvSpPr>
          <p:cNvPr name="TextBox 6" id="6"/>
          <p:cNvSpPr txBox="true"/>
          <p:nvPr/>
        </p:nvSpPr>
        <p:spPr>
          <a:xfrm rot="0">
            <a:off x="10042281" y="3749574"/>
            <a:ext cx="5223391"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2.FUNCTIONALITY</a:t>
            </a:r>
          </a:p>
        </p:txBody>
      </p:sp>
      <p:sp>
        <p:nvSpPr>
          <p:cNvPr name="TextBox 7" id="7"/>
          <p:cNvSpPr txBox="true"/>
          <p:nvPr/>
        </p:nvSpPr>
        <p:spPr>
          <a:xfrm rot="0">
            <a:off x="10128125" y="5758395"/>
            <a:ext cx="5051703"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3.STRONG POINT</a:t>
            </a:r>
          </a:p>
        </p:txBody>
      </p:sp>
      <p:sp>
        <p:nvSpPr>
          <p:cNvPr name="TextBox 8" id="8"/>
          <p:cNvSpPr txBox="true"/>
          <p:nvPr/>
        </p:nvSpPr>
        <p:spPr>
          <a:xfrm rot="0">
            <a:off x="9027427" y="7769440"/>
            <a:ext cx="7253099"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4.FUTURE SCOPE</a:t>
            </a:r>
          </a:p>
        </p:txBody>
      </p:sp>
      <p:sp>
        <p:nvSpPr>
          <p:cNvPr name="Freeform 9" id="9"/>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224129" y="704850"/>
            <a:ext cx="13347534" cy="1042239"/>
          </a:xfrm>
          <a:prstGeom prst="rect">
            <a:avLst/>
          </a:prstGeom>
        </p:spPr>
        <p:txBody>
          <a:bodyPr anchor="t" rtlCol="false" tIns="0" lIns="0" bIns="0" rIns="0">
            <a:spAutoFit/>
          </a:bodyPr>
          <a:lstStyle/>
          <a:p>
            <a:pPr algn="ctr">
              <a:lnSpc>
                <a:spcPts val="8005"/>
              </a:lnSpc>
            </a:pPr>
            <a:r>
              <a:rPr lang="en-US" sz="7697" spc="1778">
                <a:solidFill>
                  <a:srgbClr val="000000"/>
                </a:solidFill>
                <a:latin typeface="TT Corals"/>
              </a:rPr>
              <a:t>INRODUCTION</a:t>
            </a:r>
          </a:p>
        </p:txBody>
      </p:sp>
      <p:sp>
        <p:nvSpPr>
          <p:cNvPr name="TextBox 4" id="4"/>
          <p:cNvSpPr txBox="true"/>
          <p:nvPr/>
        </p:nvSpPr>
        <p:spPr>
          <a:xfrm rot="0">
            <a:off x="6384248" y="1680414"/>
            <a:ext cx="5027295" cy="523874"/>
          </a:xfrm>
          <a:prstGeom prst="rect">
            <a:avLst/>
          </a:prstGeom>
        </p:spPr>
        <p:txBody>
          <a:bodyPr anchor="t" rtlCol="false" tIns="0" lIns="0" bIns="0" rIns="0">
            <a:spAutoFit/>
          </a:bodyPr>
          <a:lstStyle/>
          <a:p>
            <a:pPr algn="ctr">
              <a:lnSpc>
                <a:spcPts val="4200"/>
              </a:lnSpc>
            </a:pPr>
            <a:r>
              <a:rPr lang="en-US" sz="3000">
                <a:solidFill>
                  <a:srgbClr val="000000"/>
                </a:solidFill>
                <a:latin typeface="TT Corals Bold"/>
              </a:rPr>
              <a:t>shri raam janmabhoomi ayodhya </a:t>
            </a:r>
          </a:p>
        </p:txBody>
      </p:sp>
      <p:sp>
        <p:nvSpPr>
          <p:cNvPr name="TextBox 5" id="5"/>
          <p:cNvSpPr txBox="true"/>
          <p:nvPr/>
        </p:nvSpPr>
        <p:spPr>
          <a:xfrm rot="0">
            <a:off x="-246104" y="2620115"/>
            <a:ext cx="18288000" cy="1662020"/>
          </a:xfrm>
          <a:prstGeom prst="rect">
            <a:avLst/>
          </a:prstGeom>
        </p:spPr>
        <p:txBody>
          <a:bodyPr anchor="t" rtlCol="false" tIns="0" lIns="0" bIns="0" rIns="0">
            <a:spAutoFit/>
          </a:bodyPr>
          <a:lstStyle/>
          <a:p>
            <a:pPr algn="ctr">
              <a:lnSpc>
                <a:spcPts val="6688"/>
              </a:lnSpc>
            </a:pPr>
            <a:r>
              <a:rPr lang="en-US" sz="4777">
                <a:solidFill>
                  <a:srgbClr val="000000"/>
                </a:solidFill>
                <a:latin typeface="TT Corals Bold"/>
              </a:rPr>
              <a:t>Recently, on 22nd January, we celebrated a monumental event - the construction of the Shri Ram Mandir in Ayodhya.</a:t>
            </a:r>
          </a:p>
        </p:txBody>
      </p:sp>
      <p:sp>
        <p:nvSpPr>
          <p:cNvPr name="TextBox 6" id="6"/>
          <p:cNvSpPr txBox="true"/>
          <p:nvPr/>
        </p:nvSpPr>
        <p:spPr>
          <a:xfrm rot="0">
            <a:off x="0" y="5158435"/>
            <a:ext cx="18288000" cy="1659763"/>
          </a:xfrm>
          <a:prstGeom prst="rect">
            <a:avLst/>
          </a:prstGeom>
        </p:spPr>
        <p:txBody>
          <a:bodyPr anchor="t" rtlCol="false" tIns="0" lIns="0" bIns="0" rIns="0">
            <a:spAutoFit/>
          </a:bodyPr>
          <a:lstStyle/>
          <a:p>
            <a:pPr algn="ctr">
              <a:lnSpc>
                <a:spcPts val="6691"/>
              </a:lnSpc>
            </a:pPr>
            <a:r>
              <a:rPr lang="en-US" sz="4779">
                <a:solidFill>
                  <a:srgbClr val="000000"/>
                </a:solidFill>
                <a:latin typeface="TT Corals Bold"/>
              </a:rPr>
              <a:t>"After a century-long endeavor, the dream of building the Shri Ram Mandir finally became a reality."</a:t>
            </a:r>
          </a:p>
        </p:txBody>
      </p:sp>
      <p:sp>
        <p:nvSpPr>
          <p:cNvPr name="TextBox 7" id="7"/>
          <p:cNvSpPr txBox="true"/>
          <p:nvPr/>
        </p:nvSpPr>
        <p:spPr>
          <a:xfrm rot="0">
            <a:off x="782596" y="7532773"/>
            <a:ext cx="16230600" cy="2507488"/>
          </a:xfrm>
          <a:prstGeom prst="rect">
            <a:avLst/>
          </a:prstGeom>
        </p:spPr>
        <p:txBody>
          <a:bodyPr anchor="t" rtlCol="false" tIns="0" lIns="0" bIns="0" rIns="0">
            <a:spAutoFit/>
          </a:bodyPr>
          <a:lstStyle/>
          <a:p>
            <a:pPr algn="ctr">
              <a:lnSpc>
                <a:spcPts val="6691"/>
              </a:lnSpc>
            </a:pPr>
            <a:r>
              <a:rPr lang="en-US" sz="4779">
                <a:solidFill>
                  <a:srgbClr val="000000"/>
                </a:solidFill>
                <a:latin typeface="TT Corals Bold"/>
              </a:rPr>
              <a:t>As the name suggests, the temple is dedicated to Lord Shri Rama and is believed to have been built at Ram Janmabhoomi (the birthplace of Lord Shri Rama).</a:t>
            </a:r>
          </a:p>
        </p:txBody>
      </p:sp>
      <p:sp>
        <p:nvSpPr>
          <p:cNvPr name="Freeform 8" id="8"/>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746" t="-281" r="-914" b="-24378"/>
            </a:stretch>
          </a:blipFill>
        </p:spPr>
      </p:sp>
      <p:sp>
        <p:nvSpPr>
          <p:cNvPr name="Freeform 3" id="3"/>
          <p:cNvSpPr/>
          <p:nvPr/>
        </p:nvSpPr>
        <p:spPr>
          <a:xfrm flipH="false" flipV="false" rot="0">
            <a:off x="0" y="8036192"/>
            <a:ext cx="3014371" cy="2215842"/>
          </a:xfrm>
          <a:custGeom>
            <a:avLst/>
            <a:gdLst/>
            <a:ahLst/>
            <a:cxnLst/>
            <a:rect r="r" b="b" t="t" l="l"/>
            <a:pathLst>
              <a:path h="2215842" w="3014371">
                <a:moveTo>
                  <a:pt x="0" y="0"/>
                </a:moveTo>
                <a:lnTo>
                  <a:pt x="3014371" y="0"/>
                </a:lnTo>
                <a:lnTo>
                  <a:pt x="3014371" y="2215842"/>
                </a:lnTo>
                <a:lnTo>
                  <a:pt x="0" y="2215842"/>
                </a:lnTo>
                <a:lnTo>
                  <a:pt x="0" y="0"/>
                </a:lnTo>
                <a:close/>
              </a:path>
            </a:pathLst>
          </a:custGeom>
          <a:blipFill>
            <a:blip r:embed="rId3"/>
            <a:stretch>
              <a:fillRect l="0" t="0" r="-4244" b="0"/>
            </a:stretch>
          </a:blipFill>
        </p:spPr>
      </p:sp>
      <p:sp>
        <p:nvSpPr>
          <p:cNvPr name="TextBox 4" id="4"/>
          <p:cNvSpPr txBox="true"/>
          <p:nvPr/>
        </p:nvSpPr>
        <p:spPr>
          <a:xfrm rot="0">
            <a:off x="251429" y="3556903"/>
            <a:ext cx="4880596" cy="4098290"/>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000000"/>
                </a:solidFill>
                <a:latin typeface="TT Corals"/>
              </a:rPr>
              <a:t>The navigation bar allows users to easily navigate between different sections of the website using anchor links.</a:t>
            </a:r>
          </a:p>
          <a:p>
            <a:pPr marL="626112" indent="-313056" lvl="1">
              <a:lnSpc>
                <a:spcPts val="4060"/>
              </a:lnSpc>
              <a:buFont typeface="Arial"/>
              <a:buChar char="•"/>
            </a:pPr>
            <a:r>
              <a:rPr lang="en-US" sz="2900">
                <a:solidFill>
                  <a:srgbClr val="000000"/>
                </a:solidFill>
                <a:latin typeface="TT Corals"/>
              </a:rPr>
              <a:t>It includes links to sections like Home, Temple, Lord Ram, Our Souvenir, and Tourism.</a:t>
            </a:r>
          </a:p>
          <a:p>
            <a:pPr>
              <a:lnSpc>
                <a:spcPts val="4060"/>
              </a:lnSpc>
              <a:spcBef>
                <a:spcPct val="0"/>
              </a:spcBef>
            </a:pPr>
            <a:r>
              <a:rPr lang="en-US" sz="2900">
                <a:solidFill>
                  <a:srgbClr val="000000"/>
                </a:solidFill>
                <a:latin typeface="TT Corals"/>
              </a:rPr>
              <a:t>. </a:t>
            </a:r>
          </a:p>
        </p:txBody>
      </p:sp>
      <p:sp>
        <p:nvSpPr>
          <p:cNvPr name="TextBox 5" id="5"/>
          <p:cNvSpPr txBox="true"/>
          <p:nvPr/>
        </p:nvSpPr>
        <p:spPr>
          <a:xfrm rot="0">
            <a:off x="5254324" y="3556903"/>
            <a:ext cx="4880596" cy="615569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TT Corals"/>
              </a:rPr>
              <a:t>The home section features a full-screen video background showcasing the essence of the event.</a:t>
            </a:r>
          </a:p>
          <a:p>
            <a:pPr marL="626111" indent="-313055" lvl="1">
              <a:lnSpc>
                <a:spcPts val="4060"/>
              </a:lnSpc>
              <a:buFont typeface="Arial"/>
              <a:buChar char="•"/>
            </a:pPr>
            <a:r>
              <a:rPr lang="en-US" sz="2900">
                <a:solidFill>
                  <a:srgbClr val="000000"/>
                </a:solidFill>
                <a:latin typeface="TT Corals"/>
              </a:rPr>
              <a:t>It provides a brief introduction to the Shri Ram Mandir and its significance as the birthplace of Lord Ram.</a:t>
            </a:r>
          </a:p>
          <a:p>
            <a:pPr marL="626111" indent="-313055" lvl="1">
              <a:lnSpc>
                <a:spcPts val="4060"/>
              </a:lnSpc>
              <a:spcBef>
                <a:spcPct val="0"/>
              </a:spcBef>
              <a:buFont typeface="Arial"/>
              <a:buChar char="•"/>
            </a:pPr>
            <a:r>
              <a:rPr lang="en-US" sz="2900">
                <a:solidFill>
                  <a:srgbClr val="000000"/>
                </a:solidFill>
                <a:latin typeface="TT Corals"/>
              </a:rPr>
              <a:t>Includes a carousel displaying images related to the temple and its surroundings.</a:t>
            </a:r>
          </a:p>
          <a:p>
            <a:pPr>
              <a:lnSpc>
                <a:spcPts val="4060"/>
              </a:lnSpc>
              <a:spcBef>
                <a:spcPct val="0"/>
              </a:spcBef>
            </a:pPr>
          </a:p>
        </p:txBody>
      </p:sp>
      <p:sp>
        <p:nvSpPr>
          <p:cNvPr name="TextBox 6" id="6"/>
          <p:cNvSpPr txBox="true"/>
          <p:nvPr/>
        </p:nvSpPr>
        <p:spPr>
          <a:xfrm rot="0">
            <a:off x="10258745" y="3556903"/>
            <a:ext cx="4441973" cy="409829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TT Corals"/>
              </a:rPr>
              <a:t>A progress bar indicates the completion status of the temple construction.</a:t>
            </a:r>
          </a:p>
          <a:p>
            <a:pPr marL="626111" indent="-313055" lvl="1">
              <a:lnSpc>
                <a:spcPts val="4060"/>
              </a:lnSpc>
              <a:buFont typeface="Arial"/>
              <a:buChar char="•"/>
            </a:pPr>
            <a:r>
              <a:rPr lang="en-US" sz="2900">
                <a:solidFill>
                  <a:srgbClr val="000000"/>
                </a:solidFill>
                <a:latin typeface="TT Corals"/>
              </a:rPr>
              <a:t>Provides textual information about the progress made in the construction process</a:t>
            </a:r>
          </a:p>
          <a:p>
            <a:pPr>
              <a:lnSpc>
                <a:spcPts val="4060"/>
              </a:lnSpc>
              <a:spcBef>
                <a:spcPct val="0"/>
              </a:spcBef>
            </a:pPr>
          </a:p>
        </p:txBody>
      </p:sp>
      <p:sp>
        <p:nvSpPr>
          <p:cNvPr name="TextBox 7" id="7"/>
          <p:cNvSpPr txBox="true"/>
          <p:nvPr/>
        </p:nvSpPr>
        <p:spPr>
          <a:xfrm rot="0">
            <a:off x="2691727" y="397220"/>
            <a:ext cx="13347534" cy="1042239"/>
          </a:xfrm>
          <a:prstGeom prst="rect">
            <a:avLst/>
          </a:prstGeom>
        </p:spPr>
        <p:txBody>
          <a:bodyPr anchor="t" rtlCol="false" tIns="0" lIns="0" bIns="0" rIns="0">
            <a:spAutoFit/>
          </a:bodyPr>
          <a:lstStyle/>
          <a:p>
            <a:pPr algn="ctr">
              <a:lnSpc>
                <a:spcPts val="8005"/>
              </a:lnSpc>
            </a:pPr>
            <a:r>
              <a:rPr lang="en-US" sz="7697" spc="1778">
                <a:solidFill>
                  <a:srgbClr val="000000"/>
                </a:solidFill>
                <a:latin typeface="TT Corals"/>
              </a:rPr>
              <a:t>FUNCTIONALITY</a:t>
            </a:r>
          </a:p>
        </p:txBody>
      </p:sp>
      <p:sp>
        <p:nvSpPr>
          <p:cNvPr name="TextBox 8" id="8"/>
          <p:cNvSpPr txBox="true"/>
          <p:nvPr/>
        </p:nvSpPr>
        <p:spPr>
          <a:xfrm rot="0">
            <a:off x="0" y="2662189"/>
            <a:ext cx="4880596" cy="570864"/>
          </a:xfrm>
          <a:prstGeom prst="rect">
            <a:avLst/>
          </a:prstGeom>
        </p:spPr>
        <p:txBody>
          <a:bodyPr anchor="t" rtlCol="false" tIns="0" lIns="0" bIns="0" rIns="0">
            <a:spAutoFit/>
          </a:bodyPr>
          <a:lstStyle/>
          <a:p>
            <a:pPr algn="ctr">
              <a:lnSpc>
                <a:spcPts val="4760"/>
              </a:lnSpc>
            </a:pPr>
            <a:r>
              <a:rPr lang="en-US" sz="3400">
                <a:solidFill>
                  <a:srgbClr val="000000"/>
                </a:solidFill>
                <a:latin typeface="TT Corals Bold"/>
              </a:rPr>
              <a:t>Navigation Bar</a:t>
            </a:r>
          </a:p>
        </p:txBody>
      </p:sp>
      <p:sp>
        <p:nvSpPr>
          <p:cNvPr name="Freeform 9" id="9"/>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4"/>
            <a:stretch>
              <a:fillRect l="0" t="0" r="0" b="0"/>
            </a:stretch>
          </a:blipFill>
        </p:spPr>
      </p:sp>
      <p:sp>
        <p:nvSpPr>
          <p:cNvPr name="TextBox 10" id="10"/>
          <p:cNvSpPr txBox="true"/>
          <p:nvPr/>
        </p:nvSpPr>
        <p:spPr>
          <a:xfrm rot="0">
            <a:off x="6413391" y="2662189"/>
            <a:ext cx="2562463" cy="570865"/>
          </a:xfrm>
          <a:prstGeom prst="rect">
            <a:avLst/>
          </a:prstGeom>
        </p:spPr>
        <p:txBody>
          <a:bodyPr anchor="t" rtlCol="false" tIns="0" lIns="0" bIns="0" rIns="0">
            <a:spAutoFit/>
          </a:bodyPr>
          <a:lstStyle/>
          <a:p>
            <a:pPr algn="ctr">
              <a:lnSpc>
                <a:spcPts val="4759"/>
              </a:lnSpc>
            </a:pPr>
            <a:r>
              <a:rPr lang="en-US" sz="3399">
                <a:solidFill>
                  <a:srgbClr val="000000"/>
                </a:solidFill>
                <a:latin typeface="TT Corals Bold"/>
              </a:rPr>
              <a:t>Home Section:</a:t>
            </a:r>
          </a:p>
        </p:txBody>
      </p:sp>
      <p:sp>
        <p:nvSpPr>
          <p:cNvPr name="TextBox 11" id="11"/>
          <p:cNvSpPr txBox="true"/>
          <p:nvPr/>
        </p:nvSpPr>
        <p:spPr>
          <a:xfrm rot="0">
            <a:off x="11068123" y="2662188"/>
            <a:ext cx="2402800" cy="570865"/>
          </a:xfrm>
          <a:prstGeom prst="rect">
            <a:avLst/>
          </a:prstGeom>
        </p:spPr>
        <p:txBody>
          <a:bodyPr anchor="t" rtlCol="false" tIns="0" lIns="0" bIns="0" rIns="0">
            <a:spAutoFit/>
          </a:bodyPr>
          <a:lstStyle/>
          <a:p>
            <a:pPr algn="ctr">
              <a:lnSpc>
                <a:spcPts val="4759"/>
              </a:lnSpc>
            </a:pPr>
            <a:r>
              <a:rPr lang="en-US" sz="3399">
                <a:solidFill>
                  <a:srgbClr val="000000"/>
                </a:solidFill>
                <a:latin typeface="TT Corals Bold"/>
              </a:rPr>
              <a:t>Progress Bar:</a:t>
            </a:r>
          </a:p>
        </p:txBody>
      </p:sp>
      <p:sp>
        <p:nvSpPr>
          <p:cNvPr name="TextBox 12" id="12"/>
          <p:cNvSpPr txBox="true"/>
          <p:nvPr/>
        </p:nvSpPr>
        <p:spPr>
          <a:xfrm rot="0">
            <a:off x="14821004" y="2662189"/>
            <a:ext cx="3218736" cy="570865"/>
          </a:xfrm>
          <a:prstGeom prst="rect">
            <a:avLst/>
          </a:prstGeom>
        </p:spPr>
        <p:txBody>
          <a:bodyPr anchor="t" rtlCol="false" tIns="0" lIns="0" bIns="0" rIns="0">
            <a:spAutoFit/>
          </a:bodyPr>
          <a:lstStyle/>
          <a:p>
            <a:pPr algn="ctr">
              <a:lnSpc>
                <a:spcPts val="4759"/>
              </a:lnSpc>
            </a:pPr>
            <a:r>
              <a:rPr lang="en-US" sz="3399">
                <a:solidFill>
                  <a:srgbClr val="000000"/>
                </a:solidFill>
                <a:latin typeface="TT Corals Bold"/>
              </a:rPr>
              <a:t>Lord Ram Section:</a:t>
            </a:r>
          </a:p>
        </p:txBody>
      </p:sp>
      <p:sp>
        <p:nvSpPr>
          <p:cNvPr name="TextBox 13" id="13"/>
          <p:cNvSpPr txBox="true"/>
          <p:nvPr/>
        </p:nvSpPr>
        <p:spPr>
          <a:xfrm rot="0">
            <a:off x="14700718" y="3556903"/>
            <a:ext cx="3694347" cy="3069590"/>
          </a:xfrm>
          <a:prstGeom prst="rect">
            <a:avLst/>
          </a:prstGeom>
        </p:spPr>
        <p:txBody>
          <a:bodyPr anchor="t" rtlCol="false" tIns="0" lIns="0" bIns="0" rIns="0">
            <a:spAutoFit/>
          </a:bodyPr>
          <a:lstStyle/>
          <a:p>
            <a:pPr>
              <a:lnSpc>
                <a:spcPts val="4060"/>
              </a:lnSpc>
              <a:spcBef>
                <a:spcPct val="0"/>
              </a:spcBef>
            </a:pPr>
            <a:r>
              <a:rPr lang="en-US" sz="2900">
                <a:solidFill>
                  <a:srgbClr val="000000"/>
                </a:solidFill>
                <a:latin typeface="TT Corals"/>
              </a:rPr>
              <a:t>Displays cards featuring images related to different chapters (kands) from the Ramayana, such as Bal Kand, Ayodhya Kand, Aranya Kand, etc.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746" t="-281" r="-914" b="-24378"/>
            </a:stretch>
          </a:blipFill>
        </p:spPr>
      </p:sp>
      <p:sp>
        <p:nvSpPr>
          <p:cNvPr name="Freeform 3" id="3"/>
          <p:cNvSpPr/>
          <p:nvPr/>
        </p:nvSpPr>
        <p:spPr>
          <a:xfrm flipH="false" flipV="false" rot="0">
            <a:off x="0" y="8036192"/>
            <a:ext cx="3014371" cy="2215842"/>
          </a:xfrm>
          <a:custGeom>
            <a:avLst/>
            <a:gdLst/>
            <a:ahLst/>
            <a:cxnLst/>
            <a:rect r="r" b="b" t="t" l="l"/>
            <a:pathLst>
              <a:path h="2215842" w="3014371">
                <a:moveTo>
                  <a:pt x="0" y="0"/>
                </a:moveTo>
                <a:lnTo>
                  <a:pt x="3014371" y="0"/>
                </a:lnTo>
                <a:lnTo>
                  <a:pt x="3014371" y="2215842"/>
                </a:lnTo>
                <a:lnTo>
                  <a:pt x="0" y="2215842"/>
                </a:lnTo>
                <a:lnTo>
                  <a:pt x="0" y="0"/>
                </a:lnTo>
                <a:close/>
              </a:path>
            </a:pathLst>
          </a:custGeom>
          <a:blipFill>
            <a:blip r:embed="rId3"/>
            <a:stretch>
              <a:fillRect l="0" t="0" r="-4244" b="0"/>
            </a:stretch>
          </a:blipFill>
        </p:spPr>
      </p:sp>
      <p:sp>
        <p:nvSpPr>
          <p:cNvPr name="TextBox 4" id="4"/>
          <p:cNvSpPr txBox="true"/>
          <p:nvPr/>
        </p:nvSpPr>
        <p:spPr>
          <a:xfrm rot="0">
            <a:off x="1507186" y="3354650"/>
            <a:ext cx="4880596" cy="5126990"/>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000000"/>
                </a:solidFill>
                <a:latin typeface="TT Corals"/>
              </a:rPr>
              <a:t>Showcases a carousel of videos highlighting different aspects of the Shri Ram Mandir, including its history, souvenirs, and festivities.</a:t>
            </a:r>
          </a:p>
          <a:p>
            <a:pPr marL="626112" indent="-313056" lvl="1">
              <a:lnSpc>
                <a:spcPts val="4060"/>
              </a:lnSpc>
              <a:buFont typeface="Arial"/>
              <a:buChar char="•"/>
            </a:pPr>
            <a:r>
              <a:rPr lang="en-US" sz="2900">
                <a:solidFill>
                  <a:srgbClr val="000000"/>
                </a:solidFill>
                <a:latin typeface="TT Corals"/>
              </a:rPr>
              <a:t>Each video card includes a title, description, and a link to explore more details.</a:t>
            </a:r>
          </a:p>
          <a:p>
            <a:pPr>
              <a:lnSpc>
                <a:spcPts val="4060"/>
              </a:lnSpc>
            </a:pPr>
          </a:p>
          <a:p>
            <a:pPr>
              <a:lnSpc>
                <a:spcPts val="4060"/>
              </a:lnSpc>
              <a:spcBef>
                <a:spcPct val="0"/>
              </a:spcBef>
            </a:pPr>
            <a:r>
              <a:rPr lang="en-US" sz="2900">
                <a:solidFill>
                  <a:srgbClr val="000000"/>
                </a:solidFill>
                <a:latin typeface="TT Corals"/>
              </a:rPr>
              <a:t>. </a:t>
            </a:r>
          </a:p>
        </p:txBody>
      </p:sp>
      <p:sp>
        <p:nvSpPr>
          <p:cNvPr name="TextBox 5" id="5"/>
          <p:cNvSpPr txBox="true"/>
          <p:nvPr/>
        </p:nvSpPr>
        <p:spPr>
          <a:xfrm rot="0">
            <a:off x="7641534" y="3364175"/>
            <a:ext cx="4678891" cy="5894125"/>
          </a:xfrm>
          <a:prstGeom prst="rect">
            <a:avLst/>
          </a:prstGeom>
        </p:spPr>
        <p:txBody>
          <a:bodyPr anchor="t" rtlCol="false" tIns="0" lIns="0" bIns="0" rIns="0">
            <a:spAutoFit/>
          </a:bodyPr>
          <a:lstStyle/>
          <a:p>
            <a:pPr marL="600235" indent="-300117" lvl="1">
              <a:lnSpc>
                <a:spcPts val="3892"/>
              </a:lnSpc>
              <a:buFont typeface="Arial"/>
              <a:buChar char="•"/>
            </a:pPr>
            <a:r>
              <a:rPr lang="en-US" sz="2780">
                <a:solidFill>
                  <a:srgbClr val="000000"/>
                </a:solidFill>
                <a:latin typeface="TT Corals"/>
              </a:rPr>
              <a:t>Provides information about tourism options and transportation to Ayodhya.</a:t>
            </a:r>
          </a:p>
          <a:p>
            <a:pPr marL="600235" indent="-300117" lvl="1">
              <a:lnSpc>
                <a:spcPts val="3892"/>
              </a:lnSpc>
              <a:buFont typeface="Arial"/>
              <a:buChar char="•"/>
            </a:pPr>
            <a:r>
              <a:rPr lang="en-US" sz="2780">
                <a:solidFill>
                  <a:srgbClr val="000000"/>
                </a:solidFill>
                <a:latin typeface="TT Corals"/>
              </a:rPr>
              <a:t>Includes details about travel by air, train, and road, along with nearby airports and railway stations.</a:t>
            </a:r>
          </a:p>
          <a:p>
            <a:pPr marL="600235" indent="-300117" lvl="1">
              <a:lnSpc>
                <a:spcPts val="3892"/>
              </a:lnSpc>
              <a:buFont typeface="Arial"/>
              <a:buChar char="•"/>
            </a:pPr>
            <a:r>
              <a:rPr lang="en-US" sz="2780">
                <a:solidFill>
                  <a:srgbClr val="000000"/>
                </a:solidFill>
                <a:latin typeface="TT Corals"/>
              </a:rPr>
              <a:t>Features a Google Maps embed to visualize the location of Ayodhya.</a:t>
            </a:r>
          </a:p>
          <a:p>
            <a:pPr>
              <a:lnSpc>
                <a:spcPts val="3892"/>
              </a:lnSpc>
              <a:spcBef>
                <a:spcPct val="0"/>
              </a:spcBef>
            </a:pPr>
          </a:p>
          <a:p>
            <a:pPr>
              <a:lnSpc>
                <a:spcPts val="3892"/>
              </a:lnSpc>
              <a:spcBef>
                <a:spcPct val="0"/>
              </a:spcBef>
            </a:pPr>
          </a:p>
        </p:txBody>
      </p:sp>
      <p:sp>
        <p:nvSpPr>
          <p:cNvPr name="TextBox 6" id="6"/>
          <p:cNvSpPr txBox="true"/>
          <p:nvPr/>
        </p:nvSpPr>
        <p:spPr>
          <a:xfrm rot="0">
            <a:off x="13152298" y="3175904"/>
            <a:ext cx="4441973" cy="4612640"/>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000000"/>
                </a:solidFill>
                <a:latin typeface="TT Corals"/>
              </a:rPr>
              <a:t>The footer contains social media links for easy access to the website's social profiles.</a:t>
            </a:r>
          </a:p>
          <a:p>
            <a:pPr marL="626111" indent="-313055" lvl="1">
              <a:lnSpc>
                <a:spcPts val="4060"/>
              </a:lnSpc>
              <a:buFont typeface="Arial"/>
              <a:buChar char="•"/>
            </a:pPr>
            <a:r>
              <a:rPr lang="en-US" sz="2900">
                <a:solidFill>
                  <a:srgbClr val="000000"/>
                </a:solidFill>
                <a:latin typeface="TT Corals"/>
              </a:rPr>
              <a:t>It includes copyright information and credits for the website's development.</a:t>
            </a:r>
          </a:p>
          <a:p>
            <a:pPr>
              <a:lnSpc>
                <a:spcPts val="4060"/>
              </a:lnSpc>
            </a:pPr>
          </a:p>
          <a:p>
            <a:pPr>
              <a:lnSpc>
                <a:spcPts val="4060"/>
              </a:lnSpc>
              <a:spcBef>
                <a:spcPct val="0"/>
              </a:spcBef>
            </a:pPr>
          </a:p>
        </p:txBody>
      </p:sp>
      <p:sp>
        <p:nvSpPr>
          <p:cNvPr name="TextBox 7" id="7"/>
          <p:cNvSpPr txBox="true"/>
          <p:nvPr/>
        </p:nvSpPr>
        <p:spPr>
          <a:xfrm rot="0">
            <a:off x="2691727" y="397220"/>
            <a:ext cx="13347534" cy="1042239"/>
          </a:xfrm>
          <a:prstGeom prst="rect">
            <a:avLst/>
          </a:prstGeom>
        </p:spPr>
        <p:txBody>
          <a:bodyPr anchor="t" rtlCol="false" tIns="0" lIns="0" bIns="0" rIns="0">
            <a:spAutoFit/>
          </a:bodyPr>
          <a:lstStyle/>
          <a:p>
            <a:pPr algn="ctr">
              <a:lnSpc>
                <a:spcPts val="8005"/>
              </a:lnSpc>
            </a:pPr>
            <a:r>
              <a:rPr lang="en-US" sz="7697" spc="1778">
                <a:solidFill>
                  <a:srgbClr val="000000"/>
                </a:solidFill>
                <a:latin typeface="TT Corals"/>
              </a:rPr>
              <a:t>FUNCTIONALITY</a:t>
            </a:r>
          </a:p>
        </p:txBody>
      </p:sp>
      <p:sp>
        <p:nvSpPr>
          <p:cNvPr name="TextBox 8" id="8"/>
          <p:cNvSpPr txBox="true"/>
          <p:nvPr/>
        </p:nvSpPr>
        <p:spPr>
          <a:xfrm rot="0">
            <a:off x="1507186" y="2405331"/>
            <a:ext cx="4880596" cy="570864"/>
          </a:xfrm>
          <a:prstGeom prst="rect">
            <a:avLst/>
          </a:prstGeom>
        </p:spPr>
        <p:txBody>
          <a:bodyPr anchor="t" rtlCol="false" tIns="0" lIns="0" bIns="0" rIns="0">
            <a:spAutoFit/>
          </a:bodyPr>
          <a:lstStyle/>
          <a:p>
            <a:pPr algn="ctr">
              <a:lnSpc>
                <a:spcPts val="4760"/>
              </a:lnSpc>
            </a:pPr>
            <a:r>
              <a:rPr lang="en-US" sz="3400">
                <a:solidFill>
                  <a:srgbClr val="000000"/>
                </a:solidFill>
                <a:latin typeface="TT Corals Bold"/>
              </a:rPr>
              <a:t>Our Souvenir Section:</a:t>
            </a:r>
          </a:p>
        </p:txBody>
      </p:sp>
      <p:sp>
        <p:nvSpPr>
          <p:cNvPr name="Freeform 9" id="9"/>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4"/>
            <a:stretch>
              <a:fillRect l="0" t="0" r="0" b="0"/>
            </a:stretch>
          </a:blipFill>
        </p:spPr>
      </p:sp>
      <p:sp>
        <p:nvSpPr>
          <p:cNvPr name="TextBox 10" id="10"/>
          <p:cNvSpPr txBox="true"/>
          <p:nvPr/>
        </p:nvSpPr>
        <p:spPr>
          <a:xfrm rot="0">
            <a:off x="8336746" y="2405332"/>
            <a:ext cx="2914412" cy="570865"/>
          </a:xfrm>
          <a:prstGeom prst="rect">
            <a:avLst/>
          </a:prstGeom>
        </p:spPr>
        <p:txBody>
          <a:bodyPr anchor="t" rtlCol="false" tIns="0" lIns="0" bIns="0" rIns="0">
            <a:spAutoFit/>
          </a:bodyPr>
          <a:lstStyle/>
          <a:p>
            <a:pPr algn="ctr">
              <a:lnSpc>
                <a:spcPts val="4759"/>
              </a:lnSpc>
            </a:pPr>
            <a:r>
              <a:rPr lang="en-US" sz="3399">
                <a:solidFill>
                  <a:srgbClr val="000000"/>
                </a:solidFill>
                <a:latin typeface="TT Corals Bold"/>
              </a:rPr>
              <a:t>Tourism Section:</a:t>
            </a:r>
          </a:p>
        </p:txBody>
      </p:sp>
      <p:sp>
        <p:nvSpPr>
          <p:cNvPr name="TextBox 11" id="11"/>
          <p:cNvSpPr txBox="true"/>
          <p:nvPr/>
        </p:nvSpPr>
        <p:spPr>
          <a:xfrm rot="0">
            <a:off x="14707308" y="2405331"/>
            <a:ext cx="1331952" cy="570865"/>
          </a:xfrm>
          <a:prstGeom prst="rect">
            <a:avLst/>
          </a:prstGeom>
        </p:spPr>
        <p:txBody>
          <a:bodyPr anchor="t" rtlCol="false" tIns="0" lIns="0" bIns="0" rIns="0">
            <a:spAutoFit/>
          </a:bodyPr>
          <a:lstStyle/>
          <a:p>
            <a:pPr algn="ctr">
              <a:lnSpc>
                <a:spcPts val="4759"/>
              </a:lnSpc>
            </a:pPr>
            <a:r>
              <a:rPr lang="en-US" sz="3399">
                <a:solidFill>
                  <a:srgbClr val="000000"/>
                </a:solidFill>
                <a:latin typeface="TT Corals Bold"/>
              </a:rPr>
              <a:t>Footer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6172200"/>
            <a:ext cx="3029989" cy="4114800"/>
          </a:xfrm>
          <a:custGeom>
            <a:avLst/>
            <a:gdLst/>
            <a:ahLst/>
            <a:cxnLst/>
            <a:rect r="r" b="b" t="t" l="l"/>
            <a:pathLst>
              <a:path h="4114800" w="3029989">
                <a:moveTo>
                  <a:pt x="0" y="0"/>
                </a:moveTo>
                <a:lnTo>
                  <a:pt x="3029989" y="0"/>
                </a:lnTo>
                <a:lnTo>
                  <a:pt x="30299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7319" y="769304"/>
            <a:ext cx="17185570" cy="1253743"/>
          </a:xfrm>
          <a:prstGeom prst="rect">
            <a:avLst/>
          </a:prstGeom>
        </p:spPr>
        <p:txBody>
          <a:bodyPr anchor="t" rtlCol="false" tIns="0" lIns="0" bIns="0" rIns="0">
            <a:spAutoFit/>
          </a:bodyPr>
          <a:lstStyle/>
          <a:p>
            <a:pPr algn="ctr">
              <a:lnSpc>
                <a:spcPts val="9567"/>
              </a:lnSpc>
            </a:pPr>
            <a:r>
              <a:rPr lang="en-US" sz="9199" spc="2125">
                <a:solidFill>
                  <a:srgbClr val="000000"/>
                </a:solidFill>
                <a:latin typeface="TT Corals"/>
              </a:rPr>
              <a:t>STRONG POINTS</a:t>
            </a:r>
          </a:p>
        </p:txBody>
      </p:sp>
      <p:sp>
        <p:nvSpPr>
          <p:cNvPr name="TextBox 5" id="5"/>
          <p:cNvSpPr txBox="true"/>
          <p:nvPr/>
        </p:nvSpPr>
        <p:spPr>
          <a:xfrm rot="0">
            <a:off x="6814602" y="2430462"/>
            <a:ext cx="4658797"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.Clear Navigation</a:t>
            </a:r>
          </a:p>
        </p:txBody>
      </p:sp>
      <p:sp>
        <p:nvSpPr>
          <p:cNvPr name="TextBox 6" id="6"/>
          <p:cNvSpPr txBox="true"/>
          <p:nvPr/>
        </p:nvSpPr>
        <p:spPr>
          <a:xfrm rot="0">
            <a:off x="6474500" y="3536632"/>
            <a:ext cx="5339001"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Informative Content</a:t>
            </a:r>
          </a:p>
        </p:txBody>
      </p:sp>
      <p:sp>
        <p:nvSpPr>
          <p:cNvPr name="TextBox 7" id="7"/>
          <p:cNvSpPr txBox="true"/>
          <p:nvPr/>
        </p:nvSpPr>
        <p:spPr>
          <a:xfrm rot="0">
            <a:off x="7106902" y="4652327"/>
            <a:ext cx="4566404"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Engaging Visuals</a:t>
            </a:r>
          </a:p>
        </p:txBody>
      </p:sp>
      <p:sp>
        <p:nvSpPr>
          <p:cNvPr name="TextBox 8" id="8"/>
          <p:cNvSpPr txBox="true"/>
          <p:nvPr/>
        </p:nvSpPr>
        <p:spPr>
          <a:xfrm rot="0">
            <a:off x="6375988" y="5768563"/>
            <a:ext cx="6220539"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Multimedia Integration:</a:t>
            </a:r>
          </a:p>
        </p:txBody>
      </p:sp>
      <p:sp>
        <p:nvSpPr>
          <p:cNvPr name="TextBox 9" id="9"/>
          <p:cNvSpPr txBox="true"/>
          <p:nvPr/>
        </p:nvSpPr>
        <p:spPr>
          <a:xfrm rot="0">
            <a:off x="7651679" y="6879336"/>
            <a:ext cx="3361254"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Accessibility</a:t>
            </a:r>
          </a:p>
        </p:txBody>
      </p:sp>
      <p:sp>
        <p:nvSpPr>
          <p:cNvPr name="TextBox 10" id="10"/>
          <p:cNvSpPr txBox="true"/>
          <p:nvPr/>
        </p:nvSpPr>
        <p:spPr>
          <a:xfrm rot="0">
            <a:off x="3029989" y="8307388"/>
            <a:ext cx="15824806" cy="1835149"/>
          </a:xfrm>
          <a:prstGeom prst="rect">
            <a:avLst/>
          </a:prstGeom>
        </p:spPr>
        <p:txBody>
          <a:bodyPr anchor="t" rtlCol="false" tIns="0" lIns="0" bIns="0" rIns="0">
            <a:spAutoFit/>
          </a:bodyPr>
          <a:lstStyle/>
          <a:p>
            <a:pPr algn="ctr">
              <a:lnSpc>
                <a:spcPts val="4900"/>
              </a:lnSpc>
            </a:pPr>
            <a:r>
              <a:rPr lang="en-US" sz="3500">
                <a:solidFill>
                  <a:srgbClr val="000000"/>
                </a:solidFill>
                <a:latin typeface="TT Corals Bold"/>
              </a:rPr>
              <a:t>Overall, the code effectively combines informative content, engaging visuals, and interactive elements to create a compelling and user-friendly website experience for visitors interested in learning about and exploring the Shri Ram Ayodhya event.</a:t>
            </a:r>
          </a:p>
        </p:txBody>
      </p:sp>
      <p:sp>
        <p:nvSpPr>
          <p:cNvPr name="Freeform 11" id="11"/>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0785" r="-30785" b="0"/>
            </a:stretch>
          </a:blipFill>
        </p:spPr>
      </p:sp>
      <p:sp>
        <p:nvSpPr>
          <p:cNvPr name="TextBox 3" id="3"/>
          <p:cNvSpPr txBox="true"/>
          <p:nvPr/>
        </p:nvSpPr>
        <p:spPr>
          <a:xfrm rot="0">
            <a:off x="1363398" y="2240507"/>
            <a:ext cx="7046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Live Construction Updates</a:t>
            </a:r>
          </a:p>
        </p:txBody>
      </p:sp>
      <p:sp>
        <p:nvSpPr>
          <p:cNvPr name="TextBox 4" id="4"/>
          <p:cNvSpPr txBox="true"/>
          <p:nvPr/>
        </p:nvSpPr>
        <p:spPr>
          <a:xfrm rot="0">
            <a:off x="772709" y="473266"/>
            <a:ext cx="17185570" cy="1253743"/>
          </a:xfrm>
          <a:prstGeom prst="rect">
            <a:avLst/>
          </a:prstGeom>
        </p:spPr>
        <p:txBody>
          <a:bodyPr anchor="t" rtlCol="false" tIns="0" lIns="0" bIns="0" rIns="0">
            <a:spAutoFit/>
          </a:bodyPr>
          <a:lstStyle/>
          <a:p>
            <a:pPr algn="ctr">
              <a:lnSpc>
                <a:spcPts val="9567"/>
              </a:lnSpc>
            </a:pPr>
            <a:r>
              <a:rPr lang="en-US" sz="9199" spc="2125">
                <a:solidFill>
                  <a:srgbClr val="000000"/>
                </a:solidFill>
                <a:latin typeface="TT Corals"/>
              </a:rPr>
              <a:t>INTEGRATION</a:t>
            </a:r>
          </a:p>
        </p:txBody>
      </p:sp>
      <p:sp>
        <p:nvSpPr>
          <p:cNvPr name="TextBox 5" id="5"/>
          <p:cNvSpPr txBox="true"/>
          <p:nvPr/>
        </p:nvSpPr>
        <p:spPr>
          <a:xfrm rot="0">
            <a:off x="1363398" y="3641952"/>
            <a:ext cx="3427214"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Virtual Tours</a:t>
            </a:r>
          </a:p>
        </p:txBody>
      </p:sp>
      <p:sp>
        <p:nvSpPr>
          <p:cNvPr name="TextBox 6" id="6"/>
          <p:cNvSpPr txBox="true"/>
          <p:nvPr/>
        </p:nvSpPr>
        <p:spPr>
          <a:xfrm rot="0">
            <a:off x="0" y="5048250"/>
            <a:ext cx="6532642"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User Feedback </a:t>
            </a:r>
          </a:p>
        </p:txBody>
      </p:sp>
      <p:sp>
        <p:nvSpPr>
          <p:cNvPr name="TextBox 7" id="7"/>
          <p:cNvSpPr txBox="true"/>
          <p:nvPr/>
        </p:nvSpPr>
        <p:spPr>
          <a:xfrm rot="0">
            <a:off x="772709" y="6459220"/>
            <a:ext cx="6532642"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Multilingual Support</a:t>
            </a:r>
          </a:p>
        </p:txBody>
      </p:sp>
      <p:sp>
        <p:nvSpPr>
          <p:cNvPr name="TextBox 8" id="8"/>
          <p:cNvSpPr txBox="true"/>
          <p:nvPr/>
        </p:nvSpPr>
        <p:spPr>
          <a:xfrm rot="0">
            <a:off x="769287" y="7669868"/>
            <a:ext cx="76401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Social Media Integration</a:t>
            </a:r>
          </a:p>
        </p:txBody>
      </p:sp>
      <p:sp>
        <p:nvSpPr>
          <p:cNvPr name="TextBox 9" id="9"/>
          <p:cNvSpPr txBox="true"/>
          <p:nvPr/>
        </p:nvSpPr>
        <p:spPr>
          <a:xfrm rot="0">
            <a:off x="772709" y="8767127"/>
            <a:ext cx="9707386" cy="887095"/>
          </a:xfrm>
          <a:prstGeom prst="rect">
            <a:avLst/>
          </a:prstGeom>
        </p:spPr>
        <p:txBody>
          <a:bodyPr anchor="t" rtlCol="false" tIns="0" lIns="0" bIns="0" rIns="0">
            <a:spAutoFit/>
          </a:bodyPr>
          <a:lstStyle/>
          <a:p>
            <a:pPr algn="ctr">
              <a:lnSpc>
                <a:spcPts val="7279"/>
              </a:lnSpc>
            </a:pPr>
            <a:r>
              <a:rPr lang="en-US" sz="5199">
                <a:solidFill>
                  <a:srgbClr val="000000"/>
                </a:solidFill>
                <a:latin typeface="TT Corals Bold"/>
              </a:rPr>
              <a:t>Enhanced Accessibility Features</a:t>
            </a:r>
          </a:p>
        </p:txBody>
      </p:sp>
      <p:sp>
        <p:nvSpPr>
          <p:cNvPr name="TextBox 10" id="10"/>
          <p:cNvSpPr txBox="true"/>
          <p:nvPr/>
        </p:nvSpPr>
        <p:spPr>
          <a:xfrm rot="0">
            <a:off x="6462753" y="3658236"/>
            <a:ext cx="11495526" cy="22771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implementing additional accessibility features such as keyboard navigation, screen reader compatibility, and text resizing options would ensure that the website is inclusive and accessible to users with disabilities. Prioritizing accessibility enhancements can help improve user experience for all visitors.</a:t>
            </a:r>
          </a:p>
        </p:txBody>
      </p:sp>
      <p:sp>
        <p:nvSpPr>
          <p:cNvPr name="Freeform 11" id="11"/>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430372" y="0"/>
            <a:ext cx="1964694" cy="2061318"/>
          </a:xfrm>
          <a:custGeom>
            <a:avLst/>
            <a:gdLst/>
            <a:ahLst/>
            <a:cxnLst/>
            <a:rect r="r" b="b" t="t" l="l"/>
            <a:pathLst>
              <a:path h="2061318" w="1964694">
                <a:moveTo>
                  <a:pt x="0" y="0"/>
                </a:moveTo>
                <a:lnTo>
                  <a:pt x="1964693" y="0"/>
                </a:lnTo>
                <a:lnTo>
                  <a:pt x="1964693" y="2061318"/>
                </a:lnTo>
                <a:lnTo>
                  <a:pt x="0" y="2061318"/>
                </a:lnTo>
                <a:lnTo>
                  <a:pt x="0" y="0"/>
                </a:lnTo>
                <a:close/>
              </a:path>
            </a:pathLst>
          </a:custGeom>
          <a:blipFill>
            <a:blip r:embed="rId3"/>
            <a:stretch>
              <a:fillRect l="0" t="0" r="0" b="0"/>
            </a:stretch>
          </a:blipFill>
        </p:spPr>
      </p:sp>
      <p:sp>
        <p:nvSpPr>
          <p:cNvPr name="TextBox 4" id="4"/>
          <p:cNvSpPr txBox="true"/>
          <p:nvPr/>
        </p:nvSpPr>
        <p:spPr>
          <a:xfrm rot="0">
            <a:off x="1695077" y="2865794"/>
            <a:ext cx="14897846" cy="1675491"/>
          </a:xfrm>
          <a:prstGeom prst="rect">
            <a:avLst/>
          </a:prstGeom>
        </p:spPr>
        <p:txBody>
          <a:bodyPr anchor="t" rtlCol="false" tIns="0" lIns="0" bIns="0" rIns="0">
            <a:spAutoFit/>
          </a:bodyPr>
          <a:lstStyle/>
          <a:p>
            <a:pPr algn="ctr">
              <a:lnSpc>
                <a:spcPts val="13744"/>
              </a:lnSpc>
              <a:spcBef>
                <a:spcPct val="0"/>
              </a:spcBef>
            </a:pPr>
            <a:r>
              <a:rPr lang="en-US" sz="9817" spc="2267">
                <a:solidFill>
                  <a:srgbClr val="000000"/>
                </a:solidFill>
                <a:latin typeface="TT Corals"/>
              </a:rPr>
              <a:t>THANKYOU</a:t>
            </a:r>
          </a:p>
        </p:txBody>
      </p:sp>
      <p:sp>
        <p:nvSpPr>
          <p:cNvPr name="TextBox 5" id="5"/>
          <p:cNvSpPr txBox="true"/>
          <p:nvPr/>
        </p:nvSpPr>
        <p:spPr>
          <a:xfrm rot="0">
            <a:off x="5739793" y="4991100"/>
            <a:ext cx="6808413" cy="497839"/>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TT Corals"/>
              </a:rPr>
              <a:t>presented by: LEEPY SHAH</a:t>
            </a:r>
          </a:p>
        </p:txBody>
      </p:sp>
      <p:sp>
        <p:nvSpPr>
          <p:cNvPr name="TextBox 6" id="6"/>
          <p:cNvSpPr txBox="true"/>
          <p:nvPr/>
        </p:nvSpPr>
        <p:spPr>
          <a:xfrm rot="0">
            <a:off x="4712019" y="6222364"/>
            <a:ext cx="8863961" cy="497839"/>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TT Corals"/>
              </a:rPr>
              <a:t>1 April 2024  |  FSD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DAGBG2uK6yg</dc:identifier>
  <dcterms:modified xsi:type="dcterms:W3CDTF">2011-08-01T06:04:30Z</dcterms:modified>
  <cp:revision>1</cp:revision>
  <dc:title>SHRI RAM JANMA BHOOMI</dc:title>
</cp:coreProperties>
</file>